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75" r:id="rId2"/>
    <p:sldId id="292" r:id="rId3"/>
    <p:sldId id="278" r:id="rId4"/>
    <p:sldId id="296" r:id="rId5"/>
    <p:sldId id="295" r:id="rId6"/>
    <p:sldId id="294" r:id="rId7"/>
    <p:sldId id="298" r:id="rId8"/>
    <p:sldId id="299" r:id="rId9"/>
    <p:sldId id="279" r:id="rId10"/>
    <p:sldId id="327" r:id="rId11"/>
    <p:sldId id="326" r:id="rId12"/>
    <p:sldId id="300" r:id="rId13"/>
    <p:sldId id="301" r:id="rId14"/>
    <p:sldId id="302" r:id="rId15"/>
    <p:sldId id="330" r:id="rId16"/>
    <p:sldId id="331" r:id="rId17"/>
    <p:sldId id="332" r:id="rId18"/>
    <p:sldId id="333" r:id="rId19"/>
    <p:sldId id="304" r:id="rId20"/>
    <p:sldId id="284" r:id="rId21"/>
    <p:sldId id="334" r:id="rId22"/>
    <p:sldId id="305" r:id="rId23"/>
    <p:sldId id="306" r:id="rId24"/>
    <p:sldId id="307" r:id="rId25"/>
    <p:sldId id="336" r:id="rId26"/>
    <p:sldId id="335" r:id="rId27"/>
    <p:sldId id="297" r:id="rId28"/>
    <p:sldId id="325" r:id="rId29"/>
    <p:sldId id="308" r:id="rId30"/>
    <p:sldId id="323" r:id="rId31"/>
    <p:sldId id="324" r:id="rId32"/>
    <p:sldId id="328" r:id="rId33"/>
    <p:sldId id="329" r:id="rId34"/>
    <p:sldId id="303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1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48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31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8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4092C-D363-BD46-ABEC-B6D9B72DAE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22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2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FA2F8-84B2-384C-8C71-04432D3C2C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23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7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2B1885-6AD0-7B4D-A9BC-E901703F554A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24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2B1885-6AD0-7B4D-A9BC-E901703F554A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25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65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27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60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28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52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D3925D-0B26-E14F-B65A-6DB550A4C3A5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29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5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30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85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w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3.emf"/><Relationship Id="rId3" Type="http://schemas.openxmlformats.org/officeDocument/2006/relationships/image" Target="../media/image27.pn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1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2.png"/><Relationship Id="rId5" Type="http://schemas.openxmlformats.org/officeDocument/2006/relationships/image" Target="../media/image28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1.wmf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Detección de Bordes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C2B20-F76C-2046-884B-4314FAA53A28}"/>
              </a:ext>
            </a:extLst>
          </p:cNvPr>
          <p:cNvSpPr txBox="1"/>
          <p:nvPr/>
        </p:nvSpPr>
        <p:spPr>
          <a:xfrm rot="2399013">
            <a:off x="5799657" y="28226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3611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2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9144000" cy="5893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9D7E5D-EEBA-804B-A988-9DBA3EE8AB9E}"/>
              </a:ext>
            </a:extLst>
          </p:cNvPr>
          <p:cNvSpPr/>
          <p:nvPr/>
        </p:nvSpPr>
        <p:spPr>
          <a:xfrm>
            <a:off x="180101" y="112251"/>
            <a:ext cx="2400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latin typeface="Trebuchet MS"/>
                <a:cs typeface="Trebuchet MS"/>
              </a:rPr>
              <a:t>Resultados con </a:t>
            </a:r>
            <a:r>
              <a:rPr lang="es-ES_tradnl" sz="2000" dirty="0" err="1">
                <a:latin typeface="Trebuchet MS"/>
                <a:cs typeface="Trebuchet MS"/>
              </a:rPr>
              <a:t>LoG</a:t>
            </a:r>
            <a:endParaRPr lang="en-CL" sz="2000" dirty="0"/>
          </a:p>
        </p:txBody>
      </p:sp>
    </p:spTree>
    <p:extLst>
      <p:ext uri="{BB962C8B-B14F-4D97-AF65-F5344CB8AC3E}">
        <p14:creationId xmlns:p14="http://schemas.microsoft.com/office/powerpoint/2010/main" val="191959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Canny</a:t>
            </a:r>
            <a:endParaRPr lang="es-ES_tradnl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679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 err="1">
                <a:latin typeface="Trebuchet MS" panose="020B0703020202090204" pitchFamily="34" charset="0"/>
              </a:rPr>
              <a:t>Canny</a:t>
            </a:r>
            <a:r>
              <a:rPr lang="es-ES_tradnl" sz="2800" dirty="0">
                <a:latin typeface="Trebuchet MS" panose="020B0703020202090204" pitchFamily="34" charset="0"/>
              </a:rPr>
              <a:t> propone el uso de una máscara 2D para detectar bordes basándose en un método de optimización que minimiza una función objetivo que incluye los siguientes criterios: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pPr marL="514350" indent="-514350">
              <a:buAutoNum type="alphaUcParenR"/>
            </a:pPr>
            <a:r>
              <a:rPr lang="es-ES_tradnl" sz="2800" dirty="0">
                <a:solidFill>
                  <a:schemeClr val="accent6"/>
                </a:solidFill>
                <a:latin typeface="Trebuchet MS" panose="020B0703020202090204" pitchFamily="34" charset="0"/>
              </a:rPr>
              <a:t>Buena detección:</a:t>
            </a:r>
            <a:r>
              <a:rPr lang="es-ES_tradnl" sz="2800" dirty="0">
                <a:latin typeface="Trebuchet MS" panose="020B0703020202090204" pitchFamily="34" charset="0"/>
              </a:rPr>
              <a:t> La detección debe corresponder al borde y no al ruido.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solidFill>
                  <a:schemeClr val="accent6"/>
                </a:solidFill>
                <a:latin typeface="Trebuchet MS" panose="020B0703020202090204" pitchFamily="34" charset="0"/>
              </a:rPr>
              <a:t>Buena Localización:</a:t>
            </a:r>
            <a:r>
              <a:rPr lang="es-ES_tradnl" sz="2800" dirty="0">
                <a:latin typeface="Trebuchet MS" panose="020B0703020202090204" pitchFamily="34" charset="0"/>
              </a:rPr>
              <a:t> El borde detectado debe ser cercano al real.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solidFill>
                  <a:schemeClr val="accent6"/>
                </a:solidFill>
                <a:latin typeface="Trebuchet MS" panose="020B0703020202090204" pitchFamily="34" charset="0"/>
              </a:rPr>
              <a:t>Respuesta única:</a:t>
            </a:r>
            <a:r>
              <a:rPr lang="es-ES_tradnl" sz="2800" dirty="0">
                <a:latin typeface="Trebuchet MS" panose="020B0703020202090204" pitchFamily="34" charset="0"/>
              </a:rPr>
              <a:t> Se debe detectar sólo un borde y no múltiples. </a:t>
            </a:r>
          </a:p>
        </p:txBody>
      </p:sp>
    </p:spTree>
    <p:extLst>
      <p:ext uri="{BB962C8B-B14F-4D97-AF65-F5344CB8AC3E}">
        <p14:creationId xmlns:p14="http://schemas.microsoft.com/office/powerpoint/2010/main" val="89805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87EED4-799D-BC43-B14A-190A344CF920}"/>
              </a:ext>
            </a:extLst>
          </p:cNvPr>
          <p:cNvSpPr/>
          <p:nvPr/>
        </p:nvSpPr>
        <p:spPr>
          <a:xfrm>
            <a:off x="2296516" y="544286"/>
            <a:ext cx="5657689" cy="56496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99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89C4D0-9741-5A4C-9469-90C009D75C6D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9BE4F1-532D-5742-A91A-FFFBB697E794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EFE8E2-07AC-7B4E-BBC7-8BD195D20448}"/>
              </a:ext>
            </a:extLst>
          </p:cNvPr>
          <p:cNvSpPr/>
          <p:nvPr/>
        </p:nvSpPr>
        <p:spPr>
          <a:xfrm>
            <a:off x="4256314" y="1670952"/>
            <a:ext cx="4002134" cy="3996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5E9AAF-672C-844A-8C73-D3E183AFC474}"/>
              </a:ext>
            </a:extLst>
          </p:cNvPr>
          <p:cNvSpPr/>
          <p:nvPr/>
        </p:nvSpPr>
        <p:spPr>
          <a:xfrm>
            <a:off x="2862222" y="590488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</a:t>
            </a:r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A) Buena detección:</a:t>
            </a:r>
            <a:r>
              <a:rPr lang="es-ES_tradnl" dirty="0">
                <a:latin typeface="Trebuchet MS" panose="020B0703020202090204" pitchFamily="34" charset="0"/>
              </a:rPr>
              <a:t> La detección debe corresponder al borde y no al ruido.</a:t>
            </a:r>
          </a:p>
        </p:txBody>
      </p:sp>
    </p:spTree>
    <p:extLst>
      <p:ext uri="{BB962C8B-B14F-4D97-AF65-F5344CB8AC3E}">
        <p14:creationId xmlns:p14="http://schemas.microsoft.com/office/powerpoint/2010/main" val="409984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F86C81-2142-7F4A-B179-2BE303A93E8B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6A2FA8-6605-B944-B084-D3C54C07CF9A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6216E8-0155-DA4A-AE07-3D319F5375FA}"/>
              </a:ext>
            </a:extLst>
          </p:cNvPr>
          <p:cNvSpPr/>
          <p:nvPr/>
        </p:nvSpPr>
        <p:spPr>
          <a:xfrm>
            <a:off x="6152442" y="1670952"/>
            <a:ext cx="2106006" cy="3996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BACC96-6517-CA4F-BEAB-FC53D48C4D55}"/>
              </a:ext>
            </a:extLst>
          </p:cNvPr>
          <p:cNvSpPr/>
          <p:nvPr/>
        </p:nvSpPr>
        <p:spPr>
          <a:xfrm>
            <a:off x="2920433" y="59279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</a:t>
            </a:r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B) Buena Localización:</a:t>
            </a:r>
            <a:r>
              <a:rPr lang="es-ES_tradnl" dirty="0">
                <a:latin typeface="Trebuchet MS" panose="020B0703020202090204" pitchFamily="34" charset="0"/>
              </a:rPr>
              <a:t> El borde detectado debe ser cercano al real.</a:t>
            </a:r>
          </a:p>
        </p:txBody>
      </p:sp>
    </p:spTree>
    <p:extLst>
      <p:ext uri="{BB962C8B-B14F-4D97-AF65-F5344CB8AC3E}">
        <p14:creationId xmlns:p14="http://schemas.microsoft.com/office/powerpoint/2010/main" val="384224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B69D50-63F3-8A49-A14F-C3AE80D8CEF0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151688-9A21-914D-9ECE-F977C7979E5C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91A136-D90E-1A43-BA90-0BE996B8B8A6}"/>
              </a:ext>
            </a:extLst>
          </p:cNvPr>
          <p:cNvSpPr/>
          <p:nvPr/>
        </p:nvSpPr>
        <p:spPr>
          <a:xfrm>
            <a:off x="2821230" y="60086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</a:t>
            </a:r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C) Respuesta única:</a:t>
            </a:r>
            <a:r>
              <a:rPr lang="es-ES_tradnl" dirty="0">
                <a:latin typeface="Trebuchet MS" panose="020B0703020202090204" pitchFamily="34" charset="0"/>
              </a:rPr>
              <a:t> Se debe detectar sólo un borde y no múltiples.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9787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79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751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09" y="1129038"/>
            <a:ext cx="3826355" cy="1743782"/>
          </a:xfrm>
          <a:prstGeom prst="rect">
            <a:avLst/>
          </a:prstGeom>
        </p:spPr>
      </p:pic>
      <p:pic>
        <p:nvPicPr>
          <p:cNvPr id="6" name="Picture 5" descr="Screen Shot 2015-11-02 at 10.13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51" y="3731357"/>
            <a:ext cx="4421103" cy="1669798"/>
          </a:xfrm>
          <a:prstGeom prst="rect">
            <a:avLst/>
          </a:prstGeom>
        </p:spPr>
      </p:pic>
      <p:pic>
        <p:nvPicPr>
          <p:cNvPr id="7" name="Picture 6" descr="Screen Shot 2015-11-02 at 10.12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3628597"/>
            <a:ext cx="4421103" cy="1968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34" y="5392013"/>
            <a:ext cx="405998" cy="727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548" y="5315813"/>
            <a:ext cx="405998" cy="783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33028" y="1077512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254" y="1095173"/>
            <a:ext cx="803599" cy="3003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5167" y="492737"/>
            <a:ext cx="3938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>
                <a:latin typeface="Trebuchet MS"/>
                <a:cs typeface="Trebuchet MS"/>
              </a:rPr>
              <a:t>Máscaras Gaussianas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78C159-41BA-4241-95C8-94C7F5CDBE51}"/>
              </a:ext>
            </a:extLst>
          </p:cNvPr>
          <p:cNvSpPr/>
          <p:nvPr/>
        </p:nvSpPr>
        <p:spPr>
          <a:xfrm>
            <a:off x="6664053" y="2127042"/>
            <a:ext cx="1456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FILTRO PASABAJOS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CAAF5B-CAE9-0D45-AB2E-F2286E4D34D9}"/>
              </a:ext>
            </a:extLst>
          </p:cNvPr>
          <p:cNvSpPr/>
          <p:nvPr/>
        </p:nvSpPr>
        <p:spPr>
          <a:xfrm>
            <a:off x="1971184" y="5617023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C918CB-21F2-5047-8573-BE6C6064F131}"/>
              </a:ext>
            </a:extLst>
          </p:cNvPr>
          <p:cNvSpPr/>
          <p:nvPr/>
        </p:nvSpPr>
        <p:spPr>
          <a:xfrm>
            <a:off x="7716403" y="5524690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19D2652-A55F-684D-96BA-37607E80775A}"/>
              </a:ext>
            </a:extLst>
          </p:cNvPr>
          <p:cNvSpPr/>
          <p:nvPr/>
        </p:nvSpPr>
        <p:spPr>
          <a:xfrm rot="7382954">
            <a:off x="3526042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C693DC-CB87-404F-ADF0-59FD0B9B4F59}"/>
              </a:ext>
            </a:extLst>
          </p:cNvPr>
          <p:cNvSpPr/>
          <p:nvPr/>
        </p:nvSpPr>
        <p:spPr>
          <a:xfrm rot="14217046" flipH="1">
            <a:off x="5700974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9040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idea es usar esta máscara para encontrar los máximos locales del gradiente de la imagen (NMS).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496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1" name="Rectangle 7"/>
          <p:cNvSpPr>
            <a:spLocks noChangeArrowheads="1"/>
          </p:cNvSpPr>
          <p:nvPr/>
        </p:nvSpPr>
        <p:spPr bwMode="auto">
          <a:xfrm rot="-2700000">
            <a:off x="184116" y="4789488"/>
            <a:ext cx="2659062" cy="87788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2" name="Line 12"/>
          <p:cNvSpPr>
            <a:spLocks noChangeShapeType="1"/>
          </p:cNvSpPr>
          <p:nvPr/>
        </p:nvSpPr>
        <p:spPr bwMode="auto">
          <a:xfrm>
            <a:off x="338103" y="4229100"/>
            <a:ext cx="1714500" cy="17145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5338" y="1944688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err="1"/>
              <a:t>Suprime</a:t>
            </a:r>
            <a:r>
              <a:rPr lang="en-US" dirty="0"/>
              <a:t> los </a:t>
            </a:r>
            <a:r>
              <a:rPr lang="en-US" dirty="0" err="1"/>
              <a:t>pixeles</a:t>
            </a:r>
            <a:r>
              <a:rPr lang="en-US" dirty="0"/>
              <a:t> del </a:t>
            </a:r>
            <a:r>
              <a:rPr lang="en-US" dirty="0" err="1"/>
              <a:t>Gradiente</a:t>
            </a:r>
            <a:r>
              <a:rPr lang="en-US" dirty="0"/>
              <a:t> que no son </a:t>
            </a:r>
            <a:r>
              <a:rPr lang="en-US" dirty="0" err="1"/>
              <a:t>máximos</a:t>
            </a:r>
            <a:r>
              <a:rPr lang="en-US" dirty="0"/>
              <a:t> locales</a:t>
            </a:r>
          </a:p>
          <a:p>
            <a:pPr lvl="1" eaLnBrk="1" hangingPunct="1"/>
            <a:endParaRPr lang="en-US" dirty="0">
              <a:ea typeface="ＭＳ Ｐゴシック" charset="-128"/>
            </a:endParaRPr>
          </a:p>
        </p:txBody>
      </p:sp>
      <p:graphicFrame>
        <p:nvGraphicFramePr>
          <p:cNvPr id="52227" name="Object 5"/>
          <p:cNvGraphicFramePr>
            <a:graphicFrameLocks noChangeAspect="1"/>
          </p:cNvGraphicFramePr>
          <p:nvPr/>
        </p:nvGraphicFramePr>
        <p:xfrm>
          <a:off x="3212926" y="3278188"/>
          <a:ext cx="5621338" cy="1474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98800" imgH="812800" progId="Equation.3">
                  <p:embed/>
                </p:oleObj>
              </mc:Choice>
              <mc:Fallback>
                <p:oleObj name="Equation" r:id="rId3" imgW="3098800" imgH="812800" progId="Equation.3">
                  <p:embed/>
                  <p:pic>
                    <p:nvPicPr>
                      <p:cNvPr id="522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2926" y="3278188"/>
                        <a:ext cx="5621338" cy="1474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5" name="Line 8"/>
          <p:cNvSpPr>
            <a:spLocks noChangeShapeType="1"/>
          </p:cNvSpPr>
          <p:nvPr/>
        </p:nvSpPr>
        <p:spPr bwMode="auto">
          <a:xfrm flipH="1">
            <a:off x="266666" y="3986213"/>
            <a:ext cx="1871662" cy="187166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6" name="Oval 9"/>
          <p:cNvSpPr>
            <a:spLocks noChangeArrowheads="1"/>
          </p:cNvSpPr>
          <p:nvPr/>
        </p:nvSpPr>
        <p:spPr bwMode="auto">
          <a:xfrm>
            <a:off x="1066766" y="4943475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7" name="Oval 10"/>
          <p:cNvSpPr>
            <a:spLocks noChangeArrowheads="1"/>
          </p:cNvSpPr>
          <p:nvPr/>
        </p:nvSpPr>
        <p:spPr bwMode="auto">
          <a:xfrm>
            <a:off x="1447766" y="5338763"/>
            <a:ext cx="114300" cy="100012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8" name="Oval 11"/>
          <p:cNvSpPr>
            <a:spLocks noChangeArrowheads="1"/>
          </p:cNvSpPr>
          <p:nvPr/>
        </p:nvSpPr>
        <p:spPr bwMode="auto">
          <a:xfrm>
            <a:off x="642903" y="4533900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aphicFrame>
        <p:nvGraphicFramePr>
          <p:cNvPr id="52228" name="Object 13"/>
          <p:cNvGraphicFramePr>
            <a:graphicFrameLocks noChangeAspect="1"/>
          </p:cNvGraphicFramePr>
          <p:nvPr/>
        </p:nvGraphicFramePr>
        <p:xfrm>
          <a:off x="565116" y="4073525"/>
          <a:ext cx="838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9040" imgH="215640" progId="Equation.3">
                  <p:embed/>
                </p:oleObj>
              </mc:Choice>
              <mc:Fallback>
                <p:oleObj name="Equation" r:id="rId5" imgW="419040" imgH="215640" progId="Equation.3">
                  <p:embed/>
                  <p:pic>
                    <p:nvPicPr>
                      <p:cNvPr id="5222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16" y="4073525"/>
                        <a:ext cx="838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14"/>
          <p:cNvGraphicFramePr>
            <a:graphicFrameLocks noChangeAspect="1"/>
          </p:cNvGraphicFramePr>
          <p:nvPr/>
        </p:nvGraphicFramePr>
        <p:xfrm>
          <a:off x="1281078" y="4697413"/>
          <a:ext cx="711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5320" imgH="215640" progId="Equation.3">
                  <p:embed/>
                </p:oleObj>
              </mc:Choice>
              <mc:Fallback>
                <p:oleObj name="Equation" r:id="rId7" imgW="355320" imgH="215640" progId="Equation.3">
                  <p:embed/>
                  <p:pic>
                    <p:nvPicPr>
                      <p:cNvPr id="5222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078" y="4697413"/>
                        <a:ext cx="711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15"/>
          <p:cNvGraphicFramePr>
            <a:graphicFrameLocks noChangeAspect="1"/>
          </p:cNvGraphicFramePr>
          <p:nvPr/>
        </p:nvGraphicFramePr>
        <p:xfrm>
          <a:off x="1731928" y="5264150"/>
          <a:ext cx="91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57200" imgH="215640" progId="Equation.3">
                  <p:embed/>
                </p:oleObj>
              </mc:Choice>
              <mc:Fallback>
                <p:oleObj name="Equation" r:id="rId9" imgW="457200" imgH="215640" progId="Equation.3">
                  <p:embed/>
                  <p:pic>
                    <p:nvPicPr>
                      <p:cNvPr id="5223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28" y="5264150"/>
                        <a:ext cx="91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 bwMode="auto">
          <a:xfrm flipH="1" flipV="1">
            <a:off x="423289" y="4311975"/>
            <a:ext cx="1771577" cy="17875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1D17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Detector Canny - NMS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A9A00-021F-DA43-85EA-218F31E06F57}"/>
              </a:ext>
            </a:extLst>
          </p:cNvPr>
          <p:cNvSpPr/>
          <p:nvPr/>
        </p:nvSpPr>
        <p:spPr>
          <a:xfrm>
            <a:off x="263146" y="1082809"/>
            <a:ext cx="287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(non-maximum suppression)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8DD3F-5649-D888-E093-1BB174D3A70D}"/>
              </a:ext>
            </a:extLst>
          </p:cNvPr>
          <p:cNvSpPr txBox="1"/>
          <p:nvPr/>
        </p:nvSpPr>
        <p:spPr>
          <a:xfrm>
            <a:off x="1844530" y="3635024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borde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09C6A-093E-3B13-B26E-BF3EBDC950A8}"/>
              </a:ext>
            </a:extLst>
          </p:cNvPr>
          <p:cNvSpPr txBox="1"/>
          <p:nvPr/>
        </p:nvSpPr>
        <p:spPr>
          <a:xfrm>
            <a:off x="2106758" y="6040872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gradiente</a:t>
            </a:r>
          </a:p>
        </p:txBody>
      </p:sp>
    </p:spTree>
    <p:extLst>
      <p:ext uri="{BB962C8B-B14F-4D97-AF65-F5344CB8AC3E}">
        <p14:creationId xmlns:p14="http://schemas.microsoft.com/office/powerpoint/2010/main" val="284362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3"/>
          <p:cNvGraphicFramePr>
            <a:graphicFrameLocks noChangeAspect="1"/>
          </p:cNvGraphicFramePr>
          <p:nvPr/>
        </p:nvGraphicFramePr>
        <p:xfrm>
          <a:off x="7934325" y="419735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542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4325" y="419735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Line 4"/>
          <p:cNvSpPr>
            <a:spLocks noChangeShapeType="1"/>
          </p:cNvSpPr>
          <p:nvPr/>
        </p:nvSpPr>
        <p:spPr bwMode="auto">
          <a:xfrm>
            <a:off x="5472113" y="2914650"/>
            <a:ext cx="0" cy="2728913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2" name="Line 5"/>
          <p:cNvSpPr>
            <a:spLocks noChangeShapeType="1"/>
          </p:cNvSpPr>
          <p:nvPr/>
        </p:nvSpPr>
        <p:spPr bwMode="auto">
          <a:xfrm>
            <a:off x="6610350" y="2909888"/>
            <a:ext cx="0" cy="2728912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3" name="Line 6"/>
          <p:cNvSpPr>
            <a:spLocks noChangeShapeType="1"/>
          </p:cNvSpPr>
          <p:nvPr/>
        </p:nvSpPr>
        <p:spPr bwMode="auto">
          <a:xfrm>
            <a:off x="4572000" y="3843338"/>
            <a:ext cx="3100388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4" name="Line 7"/>
          <p:cNvSpPr>
            <a:spLocks noChangeShapeType="1"/>
          </p:cNvSpPr>
          <p:nvPr/>
        </p:nvSpPr>
        <p:spPr bwMode="auto">
          <a:xfrm>
            <a:off x="4567238" y="4852988"/>
            <a:ext cx="3100387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5" name="Oval 8"/>
          <p:cNvSpPr>
            <a:spLocks noChangeArrowheads="1"/>
          </p:cNvSpPr>
          <p:nvPr/>
        </p:nvSpPr>
        <p:spPr bwMode="auto">
          <a:xfrm>
            <a:off x="5900738" y="4271963"/>
            <a:ext cx="242887" cy="228600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286" name="Line 9"/>
          <p:cNvSpPr>
            <a:spLocks noChangeShapeType="1"/>
          </p:cNvSpPr>
          <p:nvPr/>
        </p:nvSpPr>
        <p:spPr bwMode="auto">
          <a:xfrm>
            <a:off x="4414838" y="4400550"/>
            <a:ext cx="33861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7" name="Line 10"/>
          <p:cNvSpPr>
            <a:spLocks noChangeShapeType="1"/>
          </p:cNvSpPr>
          <p:nvPr/>
        </p:nvSpPr>
        <p:spPr bwMode="auto">
          <a:xfrm>
            <a:off x="6029325" y="2886075"/>
            <a:ext cx="0" cy="28432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8" name="Line 11"/>
          <p:cNvSpPr>
            <a:spLocks noChangeShapeType="1"/>
          </p:cNvSpPr>
          <p:nvPr/>
        </p:nvSpPr>
        <p:spPr bwMode="auto">
          <a:xfrm flipH="1">
            <a:off x="4586288" y="3043238"/>
            <a:ext cx="2928937" cy="2628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9" name="Line 12"/>
          <p:cNvSpPr>
            <a:spLocks noChangeShapeType="1"/>
          </p:cNvSpPr>
          <p:nvPr/>
        </p:nvSpPr>
        <p:spPr bwMode="auto">
          <a:xfrm>
            <a:off x="4600575" y="3057525"/>
            <a:ext cx="2928938" cy="26860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5" name="Object 13"/>
          <p:cNvGraphicFramePr>
            <a:graphicFrameLocks noChangeAspect="1"/>
          </p:cNvGraphicFramePr>
          <p:nvPr/>
        </p:nvGraphicFramePr>
        <p:xfrm>
          <a:off x="7639050" y="2833688"/>
          <a:ext cx="177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8560" imgH="164880" progId="Equation.3">
                  <p:embed/>
                </p:oleObj>
              </mc:Choice>
              <mc:Fallback>
                <p:oleObj name="Equation" r:id="rId5" imgW="88560" imgH="164880" progId="Equation.3">
                  <p:embed/>
                  <p:pic>
                    <p:nvPicPr>
                      <p:cNvPr id="5427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050" y="2833688"/>
                        <a:ext cx="177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14"/>
          <p:cNvGraphicFramePr>
            <a:graphicFrameLocks noChangeAspect="1"/>
          </p:cNvGraphicFramePr>
          <p:nvPr/>
        </p:nvGraphicFramePr>
        <p:xfrm>
          <a:off x="5900738" y="2433638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6720" imgH="164880" progId="Equation.3">
                  <p:embed/>
                </p:oleObj>
              </mc:Choice>
              <mc:Fallback>
                <p:oleObj name="Equation" r:id="rId7" imgW="126720" imgH="164880" progId="Equation.3">
                  <p:embed/>
                  <p:pic>
                    <p:nvPicPr>
                      <p:cNvPr id="5427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738" y="2433638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15"/>
          <p:cNvGraphicFramePr>
            <a:graphicFrameLocks noChangeAspect="1"/>
          </p:cNvGraphicFramePr>
          <p:nvPr/>
        </p:nvGraphicFramePr>
        <p:xfrm>
          <a:off x="4313238" y="2735263"/>
          <a:ext cx="228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120" imgH="177480" progId="Equation.3">
                  <p:embed/>
                </p:oleObj>
              </mc:Choice>
              <mc:Fallback>
                <p:oleObj name="Equation" r:id="rId9" imgW="114120" imgH="177480" progId="Equation.3">
                  <p:embed/>
                  <p:pic>
                    <p:nvPicPr>
                      <p:cNvPr id="5427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2735263"/>
                        <a:ext cx="228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16"/>
          <p:cNvGraphicFramePr>
            <a:graphicFrameLocks noChangeAspect="1"/>
          </p:cNvGraphicFramePr>
          <p:nvPr/>
        </p:nvGraphicFramePr>
        <p:xfrm>
          <a:off x="547688" y="3824288"/>
          <a:ext cx="35306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65080" imgH="888840" progId="Equation.3">
                  <p:embed/>
                </p:oleObj>
              </mc:Choice>
              <mc:Fallback>
                <p:oleObj name="Equation" r:id="rId11" imgW="1765080" imgH="888840" progId="Equation.3">
                  <p:embed/>
                  <p:pic>
                    <p:nvPicPr>
                      <p:cNvPr id="5427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3824288"/>
                        <a:ext cx="35306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0" name="Line 18"/>
          <p:cNvSpPr>
            <a:spLocks noChangeShapeType="1"/>
          </p:cNvSpPr>
          <p:nvPr/>
        </p:nvSpPr>
        <p:spPr bwMode="auto">
          <a:xfrm flipH="1">
            <a:off x="4243388" y="3600450"/>
            <a:ext cx="3686175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91" name="Line 20"/>
          <p:cNvSpPr>
            <a:spLocks noChangeShapeType="1"/>
          </p:cNvSpPr>
          <p:nvPr/>
        </p:nvSpPr>
        <p:spPr bwMode="auto">
          <a:xfrm>
            <a:off x="4171950" y="3657600"/>
            <a:ext cx="3914775" cy="15859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9" name="Object 22"/>
          <p:cNvGraphicFramePr>
            <a:graphicFrameLocks noChangeAspect="1"/>
          </p:cNvGraphicFramePr>
          <p:nvPr/>
        </p:nvGraphicFramePr>
        <p:xfrm>
          <a:off x="949325" y="2265363"/>
          <a:ext cx="1346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40" imgH="457200" progId="Equation.3">
                  <p:embed/>
                </p:oleObj>
              </mc:Choice>
              <mc:Fallback>
                <p:oleObj name="Equation" r:id="rId13" imgW="672840" imgH="457200" progId="Equation.3">
                  <p:embed/>
                  <p:pic>
                    <p:nvPicPr>
                      <p:cNvPr id="54279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265363"/>
                        <a:ext cx="1346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Canny Edge Detector - NMS</a:t>
            </a:r>
          </a:p>
        </p:txBody>
      </p:sp>
    </p:spTree>
    <p:extLst>
      <p:ext uri="{BB962C8B-B14F-4D97-AF65-F5344CB8AC3E}">
        <p14:creationId xmlns:p14="http://schemas.microsoft.com/office/powerpoint/2010/main" val="2781428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6" name="Picture 2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038" y="1525618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5"/>
          <p:cNvGraphicFramePr>
            <a:graphicFrameLocks noChangeAspect="1"/>
          </p:cNvGraphicFramePr>
          <p:nvPr/>
        </p:nvGraphicFramePr>
        <p:xfrm>
          <a:off x="536506" y="972090"/>
          <a:ext cx="1930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304800" progId="Equation.3">
                  <p:embed/>
                </p:oleObj>
              </mc:Choice>
              <mc:Fallback>
                <p:oleObj name="Equation" r:id="rId4" imgW="965200" imgH="304800" progId="Equation.3">
                  <p:embed/>
                  <p:pic>
                    <p:nvPicPr>
                      <p:cNvPr id="5632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06" y="972090"/>
                        <a:ext cx="1930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27"/>
          <p:cNvGraphicFramePr>
            <a:graphicFrameLocks noChangeAspect="1"/>
          </p:cNvGraphicFramePr>
          <p:nvPr/>
        </p:nvGraphicFramePr>
        <p:xfrm>
          <a:off x="5105238" y="1030012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164880" progId="Equation.3">
                  <p:embed/>
                </p:oleObj>
              </mc:Choice>
              <mc:Fallback>
                <p:oleObj name="Equation" r:id="rId6" imgW="203040" imgH="164880" progId="Equation.3">
                  <p:embed/>
                  <p:pic>
                    <p:nvPicPr>
                      <p:cNvPr id="563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238" y="1030012"/>
                        <a:ext cx="406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7" name="Picture 29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19688" y="150261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8D5D6AC-6BAE-1246-9E22-10A7E2F942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  Detector Canny - NMS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6" name="Picture 2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038" y="1525618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5"/>
          <p:cNvGraphicFramePr>
            <a:graphicFrameLocks noChangeAspect="1"/>
          </p:cNvGraphicFramePr>
          <p:nvPr/>
        </p:nvGraphicFramePr>
        <p:xfrm>
          <a:off x="536506" y="972090"/>
          <a:ext cx="1930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304800" progId="Equation.3">
                  <p:embed/>
                </p:oleObj>
              </mc:Choice>
              <mc:Fallback>
                <p:oleObj name="Equation" r:id="rId4" imgW="965200" imgH="304800" progId="Equation.3">
                  <p:embed/>
                  <p:pic>
                    <p:nvPicPr>
                      <p:cNvPr id="5632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06" y="972090"/>
                        <a:ext cx="1930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27"/>
          <p:cNvGraphicFramePr>
            <a:graphicFrameLocks noChangeAspect="1"/>
          </p:cNvGraphicFramePr>
          <p:nvPr/>
        </p:nvGraphicFramePr>
        <p:xfrm>
          <a:off x="5105238" y="1030012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164880" progId="Equation.3">
                  <p:embed/>
                </p:oleObj>
              </mc:Choice>
              <mc:Fallback>
                <p:oleObj name="Equation" r:id="rId6" imgW="203040" imgH="164880" progId="Equation.3">
                  <p:embed/>
                  <p:pic>
                    <p:nvPicPr>
                      <p:cNvPr id="563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238" y="1030012"/>
                        <a:ext cx="406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28"/>
          <p:cNvGraphicFramePr>
            <a:graphicFrameLocks noChangeAspect="1"/>
          </p:cNvGraphicFramePr>
          <p:nvPr/>
        </p:nvGraphicFramePr>
        <p:xfrm>
          <a:off x="5096478" y="4022471"/>
          <a:ext cx="2565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82680" imgH="177480" progId="Equation.3">
                  <p:embed/>
                </p:oleObj>
              </mc:Choice>
              <mc:Fallback>
                <p:oleObj name="Equation" r:id="rId8" imgW="1282680" imgH="177480" progId="Equation.3">
                  <p:embed/>
                  <p:pic>
                    <p:nvPicPr>
                      <p:cNvPr id="5632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478" y="4022471"/>
                        <a:ext cx="2565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7" name="Picture 29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119688" y="150261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3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29213" y="4371613"/>
            <a:ext cx="3602037" cy="240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575391" y="3917315"/>
          <a:ext cx="2692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46200" imgH="241300" progId="Equation.3">
                  <p:embed/>
                </p:oleObj>
              </mc:Choice>
              <mc:Fallback>
                <p:oleObj name="Equation" r:id="rId12" imgW="1346200" imgH="241300" progId="Equation.3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91" y="3917315"/>
                        <a:ext cx="2692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0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32670" y="433964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8D5D6AC-6BAE-1246-9E22-10A7E2F942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  Detector Canny - NMS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12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solidFill>
                <a:schemeClr val="bg1">
                  <a:lumMod val="50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La idea es usar esta máscara para encontrar los máximos locales del gradiente de la imagen (NMS).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implementación práctica utiliza el umbral adaptativo del gradiente (para detectar los bordes fuertes y débiles) con histéresis (los bordes débiles se detectan sólo si están conectados a los bordes fuertes)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02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Hysteresis </a:t>
            </a:r>
            <a:r>
              <a:rPr lang="en-US" dirty="0" err="1"/>
              <a:t>Thresholding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</p:spTree>
    <p:extLst>
      <p:ext uri="{BB962C8B-B14F-4D97-AF65-F5344CB8AC3E}">
        <p14:creationId xmlns:p14="http://schemas.microsoft.com/office/powerpoint/2010/main" val="326550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2634E-33BD-DD4E-88DC-BA8B7D8C1BCE}"/>
              </a:ext>
            </a:extLst>
          </p:cNvPr>
          <p:cNvSpPr txBox="1"/>
          <p:nvPr/>
        </p:nvSpPr>
        <p:spPr>
          <a:xfrm>
            <a:off x="58111" y="1431782"/>
            <a:ext cx="90277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encima</a:t>
            </a:r>
            <a:r>
              <a:rPr lang="en-US" sz="2800" dirty="0"/>
              <a:t> de "Alto", </a:t>
            </a:r>
            <a:r>
              <a:rPr lang="en-US" sz="2800" dirty="0" err="1"/>
              <a:t>declararlo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”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debajo</a:t>
            </a:r>
            <a:r>
              <a:rPr lang="en-US" sz="2800" dirty="0"/>
              <a:t> de "Bajo",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"no-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".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entre "Bajo" y "Alto", </a:t>
            </a:r>
            <a:r>
              <a:rPr lang="en-US" sz="2800" dirty="0" err="1"/>
              <a:t>entonces</a:t>
            </a:r>
            <a:r>
              <a:rPr lang="en-US" sz="2800" dirty="0"/>
              <a:t>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si</a:t>
            </a:r>
            <a:r>
              <a:rPr lang="en-US" sz="2800" dirty="0"/>
              <a:t> y </a:t>
            </a:r>
            <a:r>
              <a:rPr lang="en-US" sz="2800" dirty="0" err="1"/>
              <a:t>sólo</a:t>
            </a:r>
            <a:r>
              <a:rPr lang="en-US" sz="2800" dirty="0"/>
              <a:t>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</a:t>
            </a:r>
            <a:r>
              <a:rPr lang="en-US" sz="2800" dirty="0" err="1"/>
              <a:t>conectado</a:t>
            </a:r>
            <a:r>
              <a:rPr lang="en-US" sz="2800" dirty="0"/>
              <a:t> a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directamente</a:t>
            </a:r>
            <a:r>
              <a:rPr lang="en-US" sz="2800" dirty="0"/>
              <a:t> o a </a:t>
            </a:r>
            <a:r>
              <a:rPr lang="en-US" sz="2800" dirty="0" err="1"/>
              <a:t>través</a:t>
            </a:r>
            <a:r>
              <a:rPr lang="en-US" sz="2800" dirty="0"/>
              <a:t> de </a:t>
            </a:r>
            <a:r>
              <a:rPr lang="en-US" sz="2800" dirty="0" err="1"/>
              <a:t>píxeles</a:t>
            </a:r>
            <a:r>
              <a:rPr lang="en-US" sz="2800" dirty="0"/>
              <a:t> entre "Bajo" y "Alto".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887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If the gradient at a pixel is above ‘High’, declare it an ‘edge pixel’</a:t>
            </a:r>
          </a:p>
          <a:p>
            <a:pPr eaLnBrk="1" hangingPunct="1"/>
            <a:r>
              <a:rPr lang="en-US" sz="2800" dirty="0"/>
              <a:t>If the gradient at a pixel is below ‘Low’, declare it a ‘non-edge-pixel’</a:t>
            </a:r>
          </a:p>
          <a:p>
            <a:pPr eaLnBrk="1" hangingPunct="1"/>
            <a:r>
              <a:rPr lang="en-US" sz="2800" dirty="0"/>
              <a:t>If the gradient at a pixel is between ‘Low’ and ‘High’ then declare it an ‘edge pixel’ if and only if it is connected to an ‘edge pixel’ directly or via pixels between ‘Low’ and ‘ High’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  Canny Edge Detector - Hysteresis</a:t>
            </a:r>
          </a:p>
        </p:txBody>
      </p:sp>
    </p:spTree>
    <p:extLst>
      <p:ext uri="{BB962C8B-B14F-4D97-AF65-F5344CB8AC3E}">
        <p14:creationId xmlns:p14="http://schemas.microsoft.com/office/powerpoint/2010/main" val="385525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72CDBD-AEC6-8445-95F5-28635D0809F7}"/>
              </a:ext>
            </a:extLst>
          </p:cNvPr>
          <p:cNvSpPr/>
          <p:nvPr/>
        </p:nvSpPr>
        <p:spPr>
          <a:xfrm>
            <a:off x="4330261" y="1799584"/>
            <a:ext cx="4593020" cy="4454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6F424-ADE4-1549-9E43-07433C32D9DA}"/>
              </a:ext>
            </a:extLst>
          </p:cNvPr>
          <p:cNvSpPr/>
          <p:nvPr/>
        </p:nvSpPr>
        <p:spPr>
          <a:xfrm>
            <a:off x="4861031" y="1683974"/>
            <a:ext cx="204954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94E644-BA4B-EA48-9214-6E93E3DE9DDE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F814D-5291-CC49-8E5E-6EDEBF3558C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CFCA0B-898B-154F-A8BA-E77464B829AC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891B32-F247-154E-8518-36D35E7C058B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59130-13BA-BB4B-B2B5-14CAFE1B94F5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6E86B-ED8F-FF48-8D2E-8329A0912657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3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7866993" cy="2349067"/>
          </a:xfrm>
          <a:prstGeom prst="bentConnector3">
            <a:avLst>
              <a:gd name="adj1" fmla="val 5200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93676599-B2D9-3040-8CBC-C1D71F91FA3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7A51E5-5C84-EF48-B2BC-649DD007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6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r>
              <a:rPr lang="en-US" dirty="0"/>
              <a:t>SIN HISTÉRESIS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3515718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/>
          <p:cNvSpPr txBox="1"/>
          <p:nvPr/>
        </p:nvSpPr>
        <p:spPr>
          <a:xfrm>
            <a:off x="898639" y="3147848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threshold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6227379" cy="2380598"/>
          </a:xfrm>
          <a:prstGeom prst="bentConnector3">
            <a:avLst>
              <a:gd name="adj1" fmla="val 6468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4808483" y="2222937"/>
            <a:ext cx="3972910" cy="2459422"/>
          </a:xfrm>
          <a:prstGeom prst="bentConnector3">
            <a:avLst>
              <a:gd name="adj1" fmla="val 5634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59CC1D8C-482D-5942-8E6F-DA7A9FB273C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8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0508" y="544286"/>
            <a:ext cx="6185413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Canny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690022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90823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1A59-69DB-4C49-B305-5EBD88EE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579A5-08C6-0249-8F8A-BDFD9D33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1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0CF6C7-664E-9E48-989D-47827A4D9C87}"/>
              </a:ext>
            </a:extLst>
          </p:cNvPr>
          <p:cNvSpPr/>
          <p:nvPr/>
        </p:nvSpPr>
        <p:spPr>
          <a:xfrm>
            <a:off x="4330261" y="3195144"/>
            <a:ext cx="4593020" cy="3058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BBB7D-EB62-A547-A804-7626DD3ECAFA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0BDDF8-2B63-4C40-BCC6-B19A31A16DB1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DBF36-65E2-5F41-BC47-2BA75E3CC6A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130E93-A46F-A544-9F35-33559DCBFB67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4D2036C-F61F-4B4B-AFAD-01384E975B6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0CBF7-4CF3-2C4A-B118-812F9A75919A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E1C5A5-3D26-464A-ACE5-229314C2488F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00CC63-E421-A84E-B6B5-9A18E172C1B7}"/>
              </a:ext>
            </a:extLst>
          </p:cNvPr>
          <p:cNvSpPr/>
          <p:nvPr/>
        </p:nvSpPr>
        <p:spPr>
          <a:xfrm>
            <a:off x="4330261" y="4666592"/>
            <a:ext cx="4593020" cy="15870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FC1D04-0D51-8444-839C-43C69BF2721D}"/>
              </a:ext>
            </a:extLst>
          </p:cNvPr>
          <p:cNvSpPr/>
          <p:nvPr/>
        </p:nvSpPr>
        <p:spPr>
          <a:xfrm>
            <a:off x="4787461" y="4517129"/>
            <a:ext cx="310056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93C56-11CC-8A43-A5D0-BC82C8391C13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E7E0DB-19A4-2D47-B89A-8FA732AB4149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DF143-D872-A84A-965B-F239A18FC0F3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F30458-B1AF-AF4A-83CB-0C80462716CE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49C5263-3E1C-5046-AB32-8FBF090B3540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06811-198F-C840-8D20-91EDD2EAE22C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C2CF6-CCB0-4649-90C0-3E734C12BFC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F8B65B-C3A8-6342-A441-BE914512AAC5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ED0F-0009-3748-A957-52E32BE4FBC1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CCED85-C6B1-C94A-82BC-1E9D3F910072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E25E6EE-D093-A045-8EE6-99BCFC882CE8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6A3A4-73FE-8549-A719-CD928042F111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1F3035-C518-0640-8B07-F867231FDB6E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2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9554B-9FCF-6E44-A3BD-4AFD3BC97F6F}"/>
              </a:ext>
            </a:extLst>
          </p:cNvPr>
          <p:cNvSpPr/>
          <p:nvPr/>
        </p:nvSpPr>
        <p:spPr>
          <a:xfrm>
            <a:off x="809587" y="2976053"/>
            <a:ext cx="2354027" cy="2031325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latin typeface="Trebuchet MS"/>
                <a:cs typeface="Trebuchet MS"/>
              </a:rPr>
              <a:t> Los bordes, que equivalen a los máximos del gradiente,</a:t>
            </a:r>
          </a:p>
          <a:p>
            <a:pPr algn="ctr"/>
            <a:r>
              <a:rPr lang="es-ES_tradnl" dirty="0">
                <a:latin typeface="Trebuchet MS"/>
              </a:rPr>
              <a:t>corresponden a los cruces por cero de la segunda derivada</a:t>
            </a:r>
            <a:endParaRPr lang="en-C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C47331-8BC2-DA4A-800A-36D2A64794AC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80C64-0671-9E49-AA40-C654B63FFCBD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A1EF49-8E9D-2446-A47F-44C50C45A625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D336ED0-1CD9-C24A-9CF2-DEF5B404C81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F8465-099D-D442-BE78-B51CE1C71776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37C576-8781-8540-B00C-EBF9821BD79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9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731179" y="1298719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F957B0-9FF9-9149-BF12-562834D651FE}"/>
              </a:ext>
            </a:extLst>
          </p:cNvPr>
          <p:cNvGrpSpPr/>
          <p:nvPr/>
        </p:nvGrpSpPr>
        <p:grpSpPr>
          <a:xfrm>
            <a:off x="3994489" y="3471412"/>
            <a:ext cx="1588180" cy="1010653"/>
            <a:chOff x="3994489" y="3471412"/>
            <a:chExt cx="1588180" cy="101065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229B780-681F-6E43-8C08-36619736087A}"/>
                </a:ext>
              </a:extLst>
            </p:cNvPr>
            <p:cNvSpPr/>
            <p:nvPr/>
          </p:nvSpPr>
          <p:spPr>
            <a:xfrm>
              <a:off x="3994489" y="3471412"/>
              <a:ext cx="1203155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sz="2400" dirty="0"/>
            </a:p>
          </p:txBody>
        </p:sp>
        <p:pic>
          <p:nvPicPr>
            <p:cNvPr id="6" name="Picture 5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3BD02608-27BA-7941-A211-6BF0E96C9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7926" y="3583037"/>
              <a:ext cx="736600" cy="7874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13724C-CA19-D748-97C2-561DC8B97245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5197644" y="3976738"/>
              <a:ext cx="38502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93C2DA-E23F-F249-B9DB-BA037F272F96}"/>
              </a:ext>
            </a:extLst>
          </p:cNvPr>
          <p:cNvGrpSpPr/>
          <p:nvPr/>
        </p:nvGrpSpPr>
        <p:grpSpPr>
          <a:xfrm>
            <a:off x="650298" y="3471412"/>
            <a:ext cx="3344191" cy="1010653"/>
            <a:chOff x="650298" y="3471412"/>
            <a:chExt cx="3344191" cy="101065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FE12EF2-062E-F449-800D-9FD183288E95}"/>
                </a:ext>
              </a:extLst>
            </p:cNvPr>
            <p:cNvSpPr/>
            <p:nvPr/>
          </p:nvSpPr>
          <p:spPr>
            <a:xfrm>
              <a:off x="1949112" y="3471412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Gaussiana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41817-BFDB-8749-BA12-20877A4D6069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3609470" y="3976739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A0ED3E-B701-0E42-A06E-2643D5EB1730}"/>
                </a:ext>
              </a:extLst>
            </p:cNvPr>
            <p:cNvCxnSpPr>
              <a:cxnSpLocks/>
            </p:cNvCxnSpPr>
            <p:nvPr/>
          </p:nvCxnSpPr>
          <p:spPr>
            <a:xfrm>
              <a:off x="1564093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D14743-F747-B343-BE0C-41FC819B2421}"/>
                </a:ext>
              </a:extLst>
            </p:cNvPr>
            <p:cNvSpPr/>
            <p:nvPr/>
          </p:nvSpPr>
          <p:spPr>
            <a:xfrm>
              <a:off x="650298" y="3792071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  <a:cs typeface="Trebuchet MS"/>
                </a:rPr>
                <a:t>INPUT</a:t>
              </a:r>
              <a:endParaRPr lang="en-C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E312AC-2119-0040-8163-BBF14E116B80}"/>
              </a:ext>
            </a:extLst>
          </p:cNvPr>
          <p:cNvGrpSpPr/>
          <p:nvPr/>
        </p:nvGrpSpPr>
        <p:grpSpPr>
          <a:xfrm>
            <a:off x="5582669" y="3471411"/>
            <a:ext cx="3025132" cy="1010653"/>
            <a:chOff x="5582669" y="3471411"/>
            <a:chExt cx="3025132" cy="101065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5AD89B5-ABC9-DE40-A6BC-71088A0033DA}"/>
                </a:ext>
              </a:extLst>
            </p:cNvPr>
            <p:cNvSpPr/>
            <p:nvPr/>
          </p:nvSpPr>
          <p:spPr>
            <a:xfrm>
              <a:off x="5582669" y="3471411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Zero-Crossing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BE1F362-FE6D-BA45-970D-B615526A0114}"/>
                </a:ext>
              </a:extLst>
            </p:cNvPr>
            <p:cNvCxnSpPr>
              <a:cxnSpLocks/>
            </p:cNvCxnSpPr>
            <p:nvPr/>
          </p:nvCxnSpPr>
          <p:spPr>
            <a:xfrm>
              <a:off x="7243027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0AE488-FF7E-2A42-B7C7-C10A6B90AE97}"/>
                </a:ext>
              </a:extLst>
            </p:cNvPr>
            <p:cNvSpPr/>
            <p:nvPr/>
          </p:nvSpPr>
          <p:spPr>
            <a:xfrm>
              <a:off x="7628046" y="3831140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BORDES</a:t>
              </a:r>
              <a:endParaRPr lang="en-C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222E79-1034-E94E-B7DD-391798D7B916}"/>
              </a:ext>
            </a:extLst>
          </p:cNvPr>
          <p:cNvGrpSpPr/>
          <p:nvPr/>
        </p:nvGrpSpPr>
        <p:grpSpPr>
          <a:xfrm>
            <a:off x="1949111" y="4987391"/>
            <a:ext cx="3320720" cy="917978"/>
            <a:chOff x="1949111" y="4987391"/>
            <a:chExt cx="3320720" cy="917978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AA4152D6-1429-CB4B-AA79-966102C4E9EF}"/>
                </a:ext>
              </a:extLst>
            </p:cNvPr>
            <p:cNvSpPr/>
            <p:nvPr/>
          </p:nvSpPr>
          <p:spPr>
            <a:xfrm rot="16200000">
              <a:off x="3452717" y="3483785"/>
              <a:ext cx="313507" cy="332072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3E5816-A862-E74E-B29A-49AE7B36E643}"/>
                </a:ext>
              </a:extLst>
            </p:cNvPr>
            <p:cNvSpPr/>
            <p:nvPr/>
          </p:nvSpPr>
          <p:spPr>
            <a:xfrm>
              <a:off x="2581001" y="5536037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OPERADOR LINEAL</a:t>
              </a:r>
              <a:endParaRPr lang="en-CL" dirty="0"/>
            </a:p>
          </p:txBody>
        </p:sp>
      </p:grpSp>
    </p:spTree>
    <p:extLst>
      <p:ext uri="{BB962C8B-B14F-4D97-AF65-F5344CB8AC3E}">
        <p14:creationId xmlns:p14="http://schemas.microsoft.com/office/powerpoint/2010/main" val="31653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02 at 9.2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6208"/>
          </a:xfrm>
          <a:prstGeom prst="rect">
            <a:avLst/>
          </a:prstGeom>
        </p:spPr>
      </p:pic>
      <p:pic>
        <p:nvPicPr>
          <p:cNvPr id="3" name="Picture 2" descr="Screen Shot 2015-11-02 at 9.23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5170620"/>
            <a:ext cx="65024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057920-030F-8F47-A649-E00D35152DB6}"/>
              </a:ext>
            </a:extLst>
          </p:cNvPr>
          <p:cNvSpPr/>
          <p:nvPr/>
        </p:nvSpPr>
        <p:spPr>
          <a:xfrm>
            <a:off x="463880" y="721851"/>
            <a:ext cx="5622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>
                <a:latin typeface="Trebuchet MS"/>
                <a:cs typeface="Trebuchet MS"/>
              </a:rPr>
              <a:t>Segunda derivada de la Gaussiana</a:t>
            </a:r>
            <a:endParaRPr lang="en-CL" sz="2800" dirty="0"/>
          </a:p>
        </p:txBody>
      </p:sp>
    </p:spTree>
    <p:extLst>
      <p:ext uri="{BB962C8B-B14F-4D97-AF65-F5344CB8AC3E}">
        <p14:creationId xmlns:p14="http://schemas.microsoft.com/office/powerpoint/2010/main" val="323804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733</Words>
  <Application>Microsoft Macintosh PowerPoint</Application>
  <PresentationFormat>On-screen Show (4:3)</PresentationFormat>
  <Paragraphs>169</Paragraphs>
  <Slides>34</Slides>
  <Notes>10</Notes>
  <HiddenSlides>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Times New Roman</vt:lpstr>
      <vt:lpstr>Trebuchet MS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Detector Canny - NMS</vt:lpstr>
      <vt:lpstr>  Canny Edge Detector - NMS</vt:lpstr>
      <vt:lpstr>PowerPoint Presentation</vt:lpstr>
      <vt:lpstr>PowerPoint Presentation</vt:lpstr>
      <vt:lpstr>PowerPoint Presentation</vt:lpstr>
      <vt:lpstr>Hysteresis Thresholding</vt:lpstr>
      <vt:lpstr>PowerPoint Presentation</vt:lpstr>
      <vt:lpstr>PowerPoint Presentation</vt:lpstr>
      <vt:lpstr>PowerPoint Presentation</vt:lpstr>
      <vt:lpstr>SIN HISTÉRESIS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39</cp:revision>
  <dcterms:created xsi:type="dcterms:W3CDTF">2014-09-22T14:15:05Z</dcterms:created>
  <dcterms:modified xsi:type="dcterms:W3CDTF">2022-11-08T13:16:41Z</dcterms:modified>
</cp:coreProperties>
</file>